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859" r:id="rId2"/>
    <p:sldId id="1189" r:id="rId3"/>
    <p:sldId id="1168" r:id="rId4"/>
    <p:sldId id="1169" r:id="rId5"/>
    <p:sldId id="1170" r:id="rId6"/>
    <p:sldId id="1171" r:id="rId7"/>
    <p:sldId id="1172" r:id="rId8"/>
    <p:sldId id="1279" r:id="rId9"/>
    <p:sldId id="1190" r:id="rId10"/>
    <p:sldId id="1191" r:id="rId11"/>
    <p:sldId id="1283" r:id="rId12"/>
    <p:sldId id="1323" r:id="rId13"/>
    <p:sldId id="1285" r:id="rId14"/>
    <p:sldId id="1286" r:id="rId15"/>
    <p:sldId id="1287" r:id="rId16"/>
    <p:sldId id="1289" r:id="rId17"/>
    <p:sldId id="1290" r:id="rId18"/>
    <p:sldId id="1175" r:id="rId19"/>
    <p:sldId id="1280" r:id="rId20"/>
    <p:sldId id="1177" r:id="rId21"/>
    <p:sldId id="1178" r:id="rId22"/>
    <p:sldId id="1179" r:id="rId23"/>
    <p:sldId id="1180" r:id="rId24"/>
    <p:sldId id="1182" r:id="rId25"/>
    <p:sldId id="1325" r:id="rId26"/>
    <p:sldId id="1326" r:id="rId27"/>
    <p:sldId id="1327" r:id="rId28"/>
    <p:sldId id="1328" r:id="rId29"/>
    <p:sldId id="1329" r:id="rId30"/>
    <p:sldId id="1183" r:id="rId31"/>
    <p:sldId id="1184" r:id="rId32"/>
    <p:sldId id="1330" r:id="rId33"/>
    <p:sldId id="1185" r:id="rId34"/>
    <p:sldId id="1187" r:id="rId3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6" d="100"/>
          <a:sy n="106" d="100"/>
        </p:scale>
        <p:origin x="71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下册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中华传统文化经典研习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蜀道难</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蜀</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相</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5616624"/>
            <a:chOff x="360854" y="908720"/>
            <a:chExt cx="11485847" cy="5616624"/>
          </a:xfrm>
        </p:grpSpPr>
        <p:pic>
          <p:nvPicPr>
            <p:cNvPr id="6" name="图片 5"/>
            <p:cNvPicPr>
              <a:picLocks noChangeAspect="1"/>
            </p:cNvPicPr>
            <p:nvPr/>
          </p:nvPicPr>
          <p:blipFill>
            <a:blip r:embed="rId2"/>
            <a:stretch>
              <a:fillRect/>
            </a:stretch>
          </p:blipFill>
          <p:spPr>
            <a:xfrm>
              <a:off x="360854" y="908720"/>
              <a:ext cx="11485847" cy="561662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这两句统摄全诗，点明主题，奠定了诗歌咏叹的基调，突出表现了蜀道的高不可攀，为下文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此处写蜀道的来历。从历史的角度极言蜀道之难。引用此神话表现了人与自然的斗争以及劳动人民改造自然的强烈愿望，赞扬了开山的勇士，点染了文章神奇的色彩，引人入胜。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此处从山势高危的角度写蜀道之难。诗人充分运用点面结合、以虚衬实以及夸张的艺术手法，表现了想象的丰富和奇特。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寥寥数语，刻画出行人步履艰难却又无可奈何的状态，困厄之状如在眼前，突出蜀道艰险曲折的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45141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50925"/>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问君西游何时还？畏途巉岩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攀。但见悲鸟号古木，雄飞雌从绕林间。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又</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闻子规</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啼夜月，愁空山</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❺</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蜀道之难，难于上青天，使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听此凋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朱颜！连峰去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天不盈尺，枯松倒挂倚绝</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❻</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飞湍瀑流争喧豗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，砯</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崖转</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⑦</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石</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万</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50925"/>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请问你西行入蜀什么时候回来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可怕的路途、高而险的山岩难以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攀登。只见悲伤的鸟儿在古树上哀号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雌雄相随在林间环绕飞翔。又</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听见杜鹃在月夜啼叫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为空山哀愁。蜀道难行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比上青天还难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让人听</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了这话使容颜大变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连绵的山峰离天不到一尺远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枯松倚靠着绝壁倒</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挂着。急流和瀑布争相轰响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冲击山崖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使大石滚动而下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千山万壑间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03001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794466"/>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雷</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。其险也如此，嗟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尔远道之人胡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乎 来 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94466"/>
              </a:xfrm>
              <a:blipFill>
                <a:blip r:embed="rId2"/>
                <a:stretch>
                  <a:fillRect l="-796" r="-849" b="-1695"/>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响起雷鸣般的声音。蜀道就是像这样艰险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你这远方的人为什么</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要来这里呢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7171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792239"/>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高而险的山岩。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子规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又称杜鹃、杜宇、子鹃。传说为蜀帝杜宇的魂魄所化。常夜鸣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声音凄切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犹如盼子回归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故诗人常借以抒悲苦哀怨之情。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用作使动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凋谢。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距离。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喧豗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形容轰响。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pīnɡ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水冲击石壁发出的响声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这里用作动词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冲击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的意思。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使滚动。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叹词</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64502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本段写蜀道环境的清幽和路途的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危险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737315"/>
            <a:ext cx="899795" cy="421640"/>
          </a:xfrm>
          <a:prstGeom prst="rect">
            <a:avLst/>
          </a:prstGeom>
        </p:spPr>
      </p:pic>
    </p:spTree>
    <p:extLst>
      <p:ext uri="{BB962C8B-B14F-4D97-AF65-F5344CB8AC3E}">
        <p14:creationId xmlns:p14="http://schemas.microsoft.com/office/powerpoint/2010/main" val="1449836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3096344"/>
            <a:chOff x="360854" y="908720"/>
            <a:chExt cx="11485847" cy="3096344"/>
          </a:xfrm>
        </p:grpSpPr>
        <p:pic>
          <p:nvPicPr>
            <p:cNvPr id="6" name="图片 5"/>
            <p:cNvPicPr>
              <a:picLocks noChangeAspect="1"/>
            </p:cNvPicPr>
            <p:nvPr/>
          </p:nvPicPr>
          <p:blipFill>
            <a:blip r:embed="rId2"/>
            <a:stretch>
              <a:fillRect/>
            </a:stretch>
          </p:blipFill>
          <p:spPr>
            <a:xfrm>
              <a:off x="360854" y="908720"/>
              <a:ext cx="11485847" cy="309634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子规啼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等，运用借景抒情的手法，渲染了蜀道空寂苍凉的环境氛围，有力烘托了翻越蜀道的艰难。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从风光奇险的角度写蜀道之难。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连峰去天不盈尺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以夸张的手法极言山峰之高，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枯松倒挂倚绝壁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衬托绝壁之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2533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04758"/>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剑阁峥嵘而崔嵬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，一夫当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关，万夫莫开。所守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或</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匪</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亲，化为狼与豺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。朝 避 猛 虎，夕 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长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蛇，磨牙吮 血，杀人如麻。锦城 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乐，不如早还家。蜀道之难，难于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上</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青天，侧身西望长咨嗟</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baseline="30000">
                                <a:solidFill>
                                  <a:srgbClr val="000000"/>
                                </a:solid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❼</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04758"/>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剑阁崇峻巍峨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只要一人把守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千军万马难以攻占。守关的将领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倘若不是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就会变成叛乱者。每日每夜都要躲避猛虎和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磨利牙齿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吮吸鲜血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杀死的人多得像乱麻。虽然说锦官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城是个快乐的地方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如此险恶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还不如早早回家。蜀道难行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比上青</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天还难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侧身向西望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让人禁不住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长长地叹息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23956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88840"/>
            <a:ext cx="11485848" cy="1130246"/>
          </a:xfrm>
          <a:ln w="19050">
            <a:solidFill>
              <a:srgbClr val="EF412A"/>
            </a:solidFill>
            <a:prstDash val="dash"/>
          </a:ln>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崔嵬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cuīwéi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形容山势高大雄峻的样子。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这里指把守。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倘若</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狼与豺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比喻叛乱为害的人。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咨嗟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叹息</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23156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本段写剑阁的险要和蜀地战祸之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323851"/>
            <a:ext cx="899795" cy="421640"/>
          </a:xfrm>
          <a:prstGeom prst="rect">
            <a:avLst/>
          </a:prstGeom>
        </p:spPr>
      </p:pic>
    </p:spTree>
    <p:extLst>
      <p:ext uri="{BB962C8B-B14F-4D97-AF65-F5344CB8AC3E}">
        <p14:creationId xmlns:p14="http://schemas.microsoft.com/office/powerpoint/2010/main" val="1826120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3816424"/>
            <a:chOff x="360854" y="908720"/>
            <a:chExt cx="11485847" cy="3816424"/>
          </a:xfrm>
        </p:grpSpPr>
        <p:pic>
          <p:nvPicPr>
            <p:cNvPr id="6" name="图片 5"/>
            <p:cNvPicPr>
              <a:picLocks noChangeAspect="1"/>
            </p:cNvPicPr>
            <p:nvPr/>
          </p:nvPicPr>
          <p:blipFill>
            <a:blip r:embed="rId2"/>
            <a:stretch>
              <a:fillRect/>
            </a:stretch>
          </p:blipFill>
          <p:spPr>
            <a:xfrm>
              <a:off x="360854" y="908720"/>
              <a:ext cx="11485847" cy="381642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从现实的角度写蜀道之难。突出剑阁的险要、易守难攻，从而引出对政治形势的描写，劝人引以为戒，警惕战乱发生。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磨牙吮血，杀人如麻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，既写猛兽，又影射政局之凶煞，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一语双关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天宝初年，太平景象的背后潜伏着危机。诗人这样写是在提醒人们注意时局，表现了他对国事的忧虑与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0680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270501"/>
                <a:ext cx="11485848" cy="4514954"/>
              </a:xfrm>
            </p:spPr>
            <p:txBody>
              <a:bodyPr/>
              <a:lstStyle/>
              <a:p>
                <a:pPr algn="ctr" hangingPunct="0">
                  <a:lnSpc>
                    <a:spcPct val="130000"/>
                  </a:lnSpc>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《蜀相</a:t>
                </a:r>
                <a:r>
                  <a:rPr lang="en-US" altLang="zh-CN" b="1" baseline="30000">
                    <a:solidFill>
                      <a:srgbClr val="F58A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杜甫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丞相祠堂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何处寻？锦官城外柏森森</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baseline="30000">
                                <a:solidFill>
                                  <a:srgbClr val="000000"/>
                                </a:solid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❶</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阶碧草自春色，隔叶黄鹂空好音</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❷</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顾频烦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天下计，两朝开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老臣心</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❸</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出师</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未捷身先死，长使英雄泪满襟</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❹</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270501"/>
                <a:ext cx="11485848" cy="4514954"/>
              </a:xfrm>
              <a:blipFill>
                <a:blip r:embed="rId2"/>
                <a:stretch>
                  <a:fillRect t="-135" b="-1619"/>
                </a:stretch>
              </a:blipFill>
            </p:spPr>
            <p:txBody>
              <a:bodyPr/>
              <a:lstStyle/>
              <a:p>
                <a:r>
                  <a:rPr lang="zh-CN" altLang="en-US">
                    <a:noFill/>
                  </a:rPr>
                  <a:t> </a:t>
                </a:r>
              </a:p>
            </p:txBody>
          </p:sp>
        </mc:Fallback>
      </mc:AlternateContent>
      <p:pic>
        <p:nvPicPr>
          <p:cNvPr id="3" name="译文.EPS" descr="id:2147489416;FounderCES"/>
          <p:cNvPicPr/>
          <p:nvPr/>
        </p:nvPicPr>
        <p:blipFill>
          <a:blip r:embed="rId3"/>
          <a:stretch>
            <a:fillRect/>
          </a:stretch>
        </p:blipFill>
        <p:spPr>
          <a:xfrm>
            <a:off x="455057" y="764704"/>
            <a:ext cx="1259840" cy="483235"/>
          </a:xfrm>
          <a:prstGeom prst="rect">
            <a:avLst/>
          </a:prstGeom>
        </p:spPr>
      </p:pic>
      <p:sp>
        <p:nvSpPr>
          <p:cNvPr id="4" name="内容占位符 1"/>
          <p:cNvSpPr txBox="1">
            <a:spLocks/>
          </p:cNvSpPr>
          <p:nvPr/>
        </p:nvSpPr>
        <p:spPr bwMode="auto">
          <a:xfrm>
            <a:off x="360854" y="2709765"/>
            <a:ext cx="11485848" cy="3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eaLnBrk="1"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诸葛武侯祠去哪里寻找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在锦官城外柏树茂密的地方。</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lnSpc>
                <a:spcPct val="130000"/>
              </a:lnSpc>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12140" eaLnBrk="1"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遮着台阶的青草自绿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树上黄鹂徒然发出好听的声音。</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lnSpc>
                <a:spcPct val="130000"/>
              </a:lnSpc>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12140" eaLnBrk="1"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刘备为统一天下三顾茅庐问计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辅佐两代君主的老臣忠心耿耿。</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lnSpc>
                <a:spcPct val="130000"/>
              </a:lnSpc>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12140" eaLnBrk="1"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可惜出师伐魏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未能取胜就先去世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常使古今英雄泪湿衣襟。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7125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684244"/>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蜀相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诸葛亮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蜀汉丞相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封武乡侯。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丞相祠堂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诸葛武侯祠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在今四川成都武侯区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晋李雄初建。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森森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茂盛繁密的样子。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遮蔽。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频烦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频繁。一说多次烦劳咨询。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扶助</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grpSp>
        <p:nvGrpSpPr>
          <p:cNvPr id="6" name="组合 5"/>
          <p:cNvGrpSpPr/>
          <p:nvPr/>
        </p:nvGrpSpPr>
        <p:grpSpPr>
          <a:xfrm>
            <a:off x="360854" y="2636912"/>
            <a:ext cx="11485847" cy="3528392"/>
            <a:chOff x="360854" y="908720"/>
            <a:chExt cx="11485847" cy="3528392"/>
          </a:xfrm>
        </p:grpSpPr>
        <p:pic>
          <p:nvPicPr>
            <p:cNvPr id="7" name="图片 6"/>
            <p:cNvPicPr>
              <a:picLocks noChangeAspect="1"/>
            </p:cNvPicPr>
            <p:nvPr/>
          </p:nvPicPr>
          <p:blipFill>
            <a:blip r:embed="rId2"/>
            <a:stretch>
              <a:fillRect/>
            </a:stretch>
          </p:blipFill>
          <p:spPr>
            <a:xfrm>
              <a:off x="360854" y="908720"/>
              <a:ext cx="11485847" cy="3528392"/>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269307"/>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开篇设问，点明武侯祠所在地。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字突出了对诸葛亮的追思、仰慕和钦敬。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寓情于景，以乐衬哀，表现落寞与感伤，为感叹诸葛亮的壮志未酬作铺垫。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赞扬诸葛亮的雄才大略和生平功绩，饱含敬意。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诗人胸怀家国，心系百姓，借惋惜诸葛亮的功业未成而身已先死，慨叹自己壮志未酬而鬓已先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3830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5" name="相关链接.EPS" descr="id:2147488604;FounderCES"/>
          <p:cNvPicPr/>
          <p:nvPr/>
        </p:nvPicPr>
        <p:blipFill>
          <a:blip r:embed="rId3">
            <a:clrChange>
              <a:clrFrom>
                <a:srgbClr val="000000">
                  <a:alpha val="0"/>
                </a:srgbClr>
              </a:clrFrom>
              <a:clrTo>
                <a:srgbClr val="000000">
                  <a:alpha val="0"/>
                </a:srgbClr>
              </a:clrTo>
            </a:clrChange>
          </a:blip>
          <a:stretch>
            <a:fillRect/>
          </a:stretch>
        </p:blipFill>
        <p:spPr>
          <a:xfrm>
            <a:off x="406574" y="1365261"/>
            <a:ext cx="2015490" cy="388620"/>
          </a:xfrm>
          <a:prstGeom prst="rect">
            <a:avLst/>
          </a:prstGeom>
        </p:spPr>
      </p:pic>
      <p:grpSp>
        <p:nvGrpSpPr>
          <p:cNvPr id="6" name="组合 5"/>
          <p:cNvGrpSpPr/>
          <p:nvPr/>
        </p:nvGrpSpPr>
        <p:grpSpPr>
          <a:xfrm>
            <a:off x="478583" y="1995227"/>
            <a:ext cx="1460162" cy="461665"/>
            <a:chOff x="345811" y="1394670"/>
            <a:chExt cx="1460162" cy="461665"/>
          </a:xfrm>
        </p:grpSpPr>
        <p:pic>
          <p:nvPicPr>
            <p:cNvPr id="7" name="BS23A.EPS" descr="id:2147488611;FounderCES"/>
            <p:cNvPicPr/>
            <p:nvPr/>
          </p:nvPicPr>
          <p:blipFill>
            <a:blip r:embed="rId4"/>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smtClean="0">
                  <a:solidFill>
                    <a:srgbClr val="000000"/>
                  </a:solidFill>
                  <a:ea typeface="黑体" panose="02010609060101010101" pitchFamily="49" charset="-122"/>
                  <a:cs typeface="Times New Roman" panose="02020603050405020304" pitchFamily="18" charset="0"/>
                </a:rPr>
                <a:t>背景解读</a:t>
              </a:r>
              <a:endParaRPr lang="zh-CN" altLang="en-US" dirty="0"/>
            </a:p>
          </p:txBody>
        </p:sp>
      </p:grpSp>
      <p:sp>
        <p:nvSpPr>
          <p:cNvPr id="9" name="内容占位符 1"/>
          <p:cNvSpPr>
            <a:spLocks noGrp="1"/>
          </p:cNvSpPr>
          <p:nvPr>
            <p:ph idx="1"/>
          </p:nvPr>
        </p:nvSpPr>
        <p:spPr>
          <a:xfrm>
            <a:off x="360854" y="2492896"/>
            <a:ext cx="11485848" cy="2862322"/>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《蜀道难》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这首诗大约是天宝初年（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），李白在长安时为送别友人入蜀而作的。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蜀道难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是古乐府旧题，一般以蜀道险阻为创作内容，寓有功业难成之意。诗人极力描绘入蜀道路的艰难险阻，表达了对蜀中军阀割据作乱和友人旅蜀安危的担忧，更借此抒发了世道艰难、志士功业难成的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悲愤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0736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algn="ctr" hangingPunct="0">
              <a:spcAft>
                <a:spcPts val="0"/>
              </a:spcAf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古代诗歌阅读之鉴赏诗歌的</a:t>
            </a: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语言</a:t>
            </a:r>
            <a:r>
              <a:rPr lang="zh-CN" altLang="zh-CN" b="1" smtClean="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风格</a:t>
            </a:r>
            <a:endParaRPr lang="en-US" altLang="zh-CN" b="1" smtClean="0">
              <a:solidFill>
                <a:srgbClr val="E26355"/>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2636402658"/>
              </p:ext>
            </p:extLst>
          </p:nvPr>
        </p:nvGraphicFramePr>
        <p:xfrm>
          <a:off x="343711" y="2540848"/>
          <a:ext cx="11502992" cy="3840480"/>
        </p:xfrm>
        <a:graphic>
          <a:graphicData uri="http://schemas.openxmlformats.org/drawingml/2006/table">
            <a:tbl>
              <a:tblPr firstRow="1" firstCol="1" bandRow="1"/>
              <a:tblGrid>
                <a:gridCol w="1503023">
                  <a:extLst>
                    <a:ext uri="{9D8B030D-6E8A-4147-A177-3AD203B41FA5}">
                      <a16:colId xmlns:a16="http://schemas.microsoft.com/office/drawing/2014/main" val="1133083260"/>
                    </a:ext>
                  </a:extLst>
                </a:gridCol>
                <a:gridCol w="9999969">
                  <a:extLst>
                    <a:ext uri="{9D8B030D-6E8A-4147-A177-3AD203B41FA5}">
                      <a16:colId xmlns:a16="http://schemas.microsoft.com/office/drawing/2014/main" val="142899859"/>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方正清刻本悦宋简体"/>
                          <a:cs typeface="Times New Roman" panose="02020603050405020304" pitchFamily="18" charset="0"/>
                        </a:rPr>
                        <a:t>语言建构与运用审美鉴赏与创造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44379752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语言风格，是指作者在长期的创作实践中逐渐形成的语言艺术个性，是作者的个人气质与美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78101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学观念在作品中的结合，是具有恒定性的、有别于其他作者的艺术特色。诗歌的语言风格是多种多样的，不同的诗（</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）人、同一诗（</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）人不同时期的作品往往表现出不同的风格。鉴赏诗歌语言风格在高考题中多有涉及。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534920845"/>
                  </a:ext>
                </a:extLst>
              </a:tr>
            </a:tbl>
          </a:graphicData>
        </a:graphic>
      </p:graphicFrame>
    </p:spTree>
    <p:extLst>
      <p:ext uri="{BB962C8B-B14F-4D97-AF65-F5344CB8AC3E}">
        <p14:creationId xmlns:p14="http://schemas.microsoft.com/office/powerpoint/2010/main" val="3808585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913734619"/>
              </p:ext>
            </p:extLst>
          </p:nvPr>
        </p:nvGraphicFramePr>
        <p:xfrm>
          <a:off x="334567" y="1268760"/>
          <a:ext cx="11521280" cy="3291840"/>
        </p:xfrm>
        <a:graphic>
          <a:graphicData uri="http://schemas.openxmlformats.org/drawingml/2006/table">
            <a:tbl>
              <a:tblPr firstRow="1" firstCol="1" bandRow="1"/>
              <a:tblGrid>
                <a:gridCol w="2016223">
                  <a:extLst>
                    <a:ext uri="{9D8B030D-6E8A-4147-A177-3AD203B41FA5}">
                      <a16:colId xmlns:a16="http://schemas.microsoft.com/office/drawing/2014/main" val="1750060021"/>
                    </a:ext>
                  </a:extLst>
                </a:gridCol>
                <a:gridCol w="9505057">
                  <a:extLst>
                    <a:ext uri="{9D8B030D-6E8A-4147-A177-3AD203B41FA5}">
                      <a16:colId xmlns:a16="http://schemas.microsoft.com/office/drawing/2014/main" val="402221025"/>
                    </a:ext>
                  </a:extLst>
                </a:gridCol>
              </a:tblGrid>
              <a:tr h="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常见设</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问方式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这首诗（</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）的语言特色鲜明，请简要分析。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这两句体现了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诗（</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）怎样的风格特点？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评论本诗（</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）的艺术特色时说：</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请谈谈你对上述评论的理解，结合具体诗（</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）句作简要阐释。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前人评论此诗（</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），称其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。请结合</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两句作简要赏析。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369468251"/>
                  </a:ext>
                </a:extLst>
              </a:tr>
            </a:tbl>
          </a:graphicData>
        </a:graphic>
      </p:graphicFrame>
    </p:spTree>
    <p:extLst>
      <p:ext uri="{BB962C8B-B14F-4D97-AF65-F5344CB8AC3E}">
        <p14:creationId xmlns:p14="http://schemas.microsoft.com/office/powerpoint/2010/main" val="1255937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4524315"/>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答 题 角 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语言风格是一个抽象的概念，在鉴赏时，可以从以下角度入手。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B3002D"/>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看诗歌的题材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不同题材的诗歌风格是不一样的，例如边塞诗一般雄伟豪迈，山水田园诗一般清新淡雅。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B3002D"/>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看诗歌的作者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诗人有其各自不同的个性、情感和艺术追求，因而形成了各具特色的创作风格。如李白的诗歌风格大多是豪放飘逸，杜甫的诗歌风格大多是沉郁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顿挫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825912"/>
            <a:ext cx="2015490" cy="370840"/>
          </a:xfrm>
          <a:prstGeom prst="rect">
            <a:avLst/>
          </a:prstGeom>
        </p:spPr>
      </p:pic>
    </p:spTree>
    <p:extLst>
      <p:ext uri="{BB962C8B-B14F-4D97-AF65-F5344CB8AC3E}">
        <p14:creationId xmlns:p14="http://schemas.microsoft.com/office/powerpoint/2010/main" val="31004583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12140" hangingPunct="0">
              <a:spcAft>
                <a:spcPts val="0"/>
              </a:spcAft>
            </a:pPr>
            <a:r>
              <a:rPr lang="en-US" altLang="zh-CN" b="1">
                <a:solidFill>
                  <a:srgbClr val="B3002D"/>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看诗歌的意象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意象是包含诗人情感的景或物，因此也是一个可以分析出诗人语言风格的突破口。答题时可以结合意象的特点，把握诗歌的语言风格。如雨、江、湖等含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的意象，一般指向的诗歌语言风格为凄清悲怆；再如大漠、边关、烽烟等含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的意象，指向的诗歌语言风格或为雄浑豪迈，或为慷慨激昂。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9071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93529"/>
            <a:ext cx="11485848" cy="6186309"/>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答 题 </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步 </a:t>
            </a:r>
            <a:r>
              <a:rPr lang="zh-CN" altLang="zh-CN" b="1" smtClean="0">
                <a:solidFill>
                  <a:srgbClr val="F58A00"/>
                </a:solidFill>
                <a:latin typeface="Times New Roman" panose="02020603050405020304" pitchFamily="18" charset="0"/>
                <a:ea typeface="宋体" panose="02010600030101010101" pitchFamily="2" charset="-122"/>
                <a:cs typeface="Times New Roman" panose="02020603050405020304" pitchFamily="18" charset="0"/>
              </a:rPr>
              <a:t>骤</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第一步，明特色。</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简洁的语言概括出诗歌的语言风格。用一两个鉴赏术语准确点明诗歌的语言特色，如清新自然、华美绚丽、明白晓畅、委婉含蓄、雄浑豪放、简练生动等。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第二步，析文本。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结合有关诗句分析这种特色是如何体现的，具体作答时可以从手法、意象、意境等角度入手。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第三步，点效果。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点出语言风格在情感、主题、艺术特色等方面的作用。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第四步，理答案。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注意紧扣要求，整理思路，形成条理清晰的答案。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6796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常见语言风格术语及典例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199600832"/>
              </p:ext>
            </p:extLst>
          </p:nvPr>
        </p:nvGraphicFramePr>
        <p:xfrm>
          <a:off x="343712" y="1340768"/>
          <a:ext cx="11502990" cy="3840480"/>
        </p:xfrm>
        <a:graphic>
          <a:graphicData uri="http://schemas.openxmlformats.org/drawingml/2006/table">
            <a:tbl>
              <a:tblPr firstRow="1" firstCol="1" bandRow="1"/>
              <a:tblGrid>
                <a:gridCol w="733890">
                  <a:extLst>
                    <a:ext uri="{9D8B030D-6E8A-4147-A177-3AD203B41FA5}">
                      <a16:colId xmlns:a16="http://schemas.microsoft.com/office/drawing/2014/main" val="1186072398"/>
                    </a:ext>
                  </a:extLst>
                </a:gridCol>
                <a:gridCol w="5875728">
                  <a:extLst>
                    <a:ext uri="{9D8B030D-6E8A-4147-A177-3AD203B41FA5}">
                      <a16:colId xmlns:a16="http://schemas.microsoft.com/office/drawing/2014/main" val="2594946619"/>
                    </a:ext>
                  </a:extLst>
                </a:gridCol>
                <a:gridCol w="4893372">
                  <a:extLst>
                    <a:ext uri="{9D8B030D-6E8A-4147-A177-3AD203B41FA5}">
                      <a16:colId xmlns:a16="http://schemas.microsoft.com/office/drawing/2014/main" val="2040677048"/>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术语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阐释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extLst>
                  <a:ext uri="{0D108BD9-81ED-4DB2-BD59-A6C34878D82A}">
                    <a16:rowId xmlns:a16="http://schemas.microsoft.com/office/drawing/2014/main" val="737940814"/>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清新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雅致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用清丽的语言来营造优美的意境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表达怡然自适的心情。这种风格用语新颖别致、不落俗套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给人清新愉悦之感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山水田园诗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小荷才露尖尖角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早有蜻蜓立上头</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杨万里《小池》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325724379"/>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朴素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自然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通常使用白描等表现手法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朴素自然、平易近人。语言平淡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不追求华丽的辞藻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质朴无华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但于平淡中蕴含着深意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山水田园诗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松下问童子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言师采药去。只在此山中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云深不知处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贾岛《寻隐者不遇》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208331732"/>
                  </a:ext>
                </a:extLst>
              </a:tr>
            </a:tbl>
          </a:graphicData>
        </a:graphic>
      </p:graphicFrame>
    </p:spTree>
    <p:extLst>
      <p:ext uri="{BB962C8B-B14F-4D97-AF65-F5344CB8AC3E}">
        <p14:creationId xmlns:p14="http://schemas.microsoft.com/office/powerpoint/2010/main" val="32466521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707389788"/>
              </p:ext>
            </p:extLst>
          </p:nvPr>
        </p:nvGraphicFramePr>
        <p:xfrm>
          <a:off x="334567" y="980728"/>
          <a:ext cx="11521280" cy="4708984"/>
        </p:xfrm>
        <a:graphic>
          <a:graphicData uri="http://schemas.openxmlformats.org/drawingml/2006/table">
            <a:tbl>
              <a:tblPr firstRow="1" firstCol="1" bandRow="1"/>
              <a:tblGrid>
                <a:gridCol w="936103">
                  <a:extLst>
                    <a:ext uri="{9D8B030D-6E8A-4147-A177-3AD203B41FA5}">
                      <a16:colId xmlns:a16="http://schemas.microsoft.com/office/drawing/2014/main" val="119079203"/>
                    </a:ext>
                  </a:extLst>
                </a:gridCol>
                <a:gridCol w="5684024">
                  <a:extLst>
                    <a:ext uri="{9D8B030D-6E8A-4147-A177-3AD203B41FA5}">
                      <a16:colId xmlns:a16="http://schemas.microsoft.com/office/drawing/2014/main" val="1873826240"/>
                    </a:ext>
                  </a:extLst>
                </a:gridCol>
                <a:gridCol w="4901153">
                  <a:extLst>
                    <a:ext uri="{9D8B030D-6E8A-4147-A177-3AD203B41FA5}">
                      <a16:colId xmlns:a16="http://schemas.microsoft.com/office/drawing/2014/main" val="1084299382"/>
                    </a:ext>
                  </a:extLst>
                </a:gridCol>
              </a:tblGrid>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术语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阐释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extLst>
                  <a:ext uri="{0D108BD9-81ED-4DB2-BD59-A6C34878D82A}">
                    <a16:rowId xmlns:a16="http://schemas.microsoft.com/office/drawing/2014/main" val="2669649173"/>
                  </a:ext>
                </a:extLst>
              </a:tr>
              <a:tr h="251442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委婉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含蓄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含有深意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藏而不露。这种风格往往不把意思直接说出来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而是将其藏于意象之中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让读者自己展开联想与想象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思而得之。通常使用双关、象征等手法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咏史怀古诗、讽喻诗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长安回望绣成堆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山顶千门次第开。一骑红尘妃子笑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无人知是荔枝来</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杜牧《过华清宫绝句》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116891123"/>
                  </a:ext>
                </a:extLst>
              </a:tr>
              <a:tr h="150865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雄浑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壮丽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盛唐诗歌的常见风格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通常反映欣欣向荣的景象与朝气蓬勃的活力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最具代表性的是高适、岑参等边塞诗人的诗作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大漠孤烟直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长河落日圆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王维《使至塞上》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157207247"/>
                  </a:ext>
                </a:extLst>
              </a:tr>
            </a:tbl>
          </a:graphicData>
        </a:graphic>
      </p:graphicFrame>
    </p:spTree>
    <p:extLst>
      <p:ext uri="{BB962C8B-B14F-4D97-AF65-F5344CB8AC3E}">
        <p14:creationId xmlns:p14="http://schemas.microsoft.com/office/powerpoint/2010/main" val="22170590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93326019"/>
              </p:ext>
            </p:extLst>
          </p:nvPr>
        </p:nvGraphicFramePr>
        <p:xfrm>
          <a:off x="334567" y="1052736"/>
          <a:ext cx="11521280" cy="3840480"/>
        </p:xfrm>
        <a:graphic>
          <a:graphicData uri="http://schemas.openxmlformats.org/drawingml/2006/table">
            <a:tbl>
              <a:tblPr firstRow="1" firstCol="1" bandRow="1"/>
              <a:tblGrid>
                <a:gridCol w="735057">
                  <a:extLst>
                    <a:ext uri="{9D8B030D-6E8A-4147-A177-3AD203B41FA5}">
                      <a16:colId xmlns:a16="http://schemas.microsoft.com/office/drawing/2014/main" val="3761817013"/>
                    </a:ext>
                  </a:extLst>
                </a:gridCol>
                <a:gridCol w="5885070">
                  <a:extLst>
                    <a:ext uri="{9D8B030D-6E8A-4147-A177-3AD203B41FA5}">
                      <a16:colId xmlns:a16="http://schemas.microsoft.com/office/drawing/2014/main" val="1819386463"/>
                    </a:ext>
                  </a:extLst>
                </a:gridCol>
                <a:gridCol w="4901153">
                  <a:extLst>
                    <a:ext uri="{9D8B030D-6E8A-4147-A177-3AD203B41FA5}">
                      <a16:colId xmlns:a16="http://schemas.microsoft.com/office/drawing/2014/main" val="2783503963"/>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术语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阐释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extLst>
                  <a:ext uri="{0D108BD9-81ED-4DB2-BD59-A6C34878D82A}">
                    <a16:rowId xmlns:a16="http://schemas.microsoft.com/office/drawing/2014/main" val="2131830821"/>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简洁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明快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语言简练利落、浅显易懂、明白如话、不加修饰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一道残阳铺水中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半江瑟瑟半江红。可怜九月初三夜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露似真珠月似弓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白居易《暮江吟》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040781730"/>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豪迈</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奔放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直率而有气势。情感激荡、气势浩荡、痛快淋漓、一泻千里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边塞诗、古体诗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君不见黄河之水天上来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奔流到海不复回</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李白《将进酒》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352171083"/>
                  </a:ext>
                </a:extLst>
              </a:tr>
            </a:tbl>
          </a:graphicData>
        </a:graphic>
      </p:graphicFrame>
    </p:spTree>
    <p:extLst>
      <p:ext uri="{BB962C8B-B14F-4D97-AF65-F5344CB8AC3E}">
        <p14:creationId xmlns:p14="http://schemas.microsoft.com/office/powerpoint/2010/main" val="21121066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164887014"/>
              </p:ext>
            </p:extLst>
          </p:nvPr>
        </p:nvGraphicFramePr>
        <p:xfrm>
          <a:off x="334567" y="1124744"/>
          <a:ext cx="11521280" cy="3840480"/>
        </p:xfrm>
        <a:graphic>
          <a:graphicData uri="http://schemas.openxmlformats.org/drawingml/2006/table">
            <a:tbl>
              <a:tblPr firstRow="1" firstCol="1" bandRow="1"/>
              <a:tblGrid>
                <a:gridCol w="735057">
                  <a:extLst>
                    <a:ext uri="{9D8B030D-6E8A-4147-A177-3AD203B41FA5}">
                      <a16:colId xmlns:a16="http://schemas.microsoft.com/office/drawing/2014/main" val="871677350"/>
                    </a:ext>
                  </a:extLst>
                </a:gridCol>
                <a:gridCol w="5885070">
                  <a:extLst>
                    <a:ext uri="{9D8B030D-6E8A-4147-A177-3AD203B41FA5}">
                      <a16:colId xmlns:a16="http://schemas.microsoft.com/office/drawing/2014/main" val="301668577"/>
                    </a:ext>
                  </a:extLst>
                </a:gridCol>
                <a:gridCol w="4901153">
                  <a:extLst>
                    <a:ext uri="{9D8B030D-6E8A-4147-A177-3AD203B41FA5}">
                      <a16:colId xmlns:a16="http://schemas.microsoft.com/office/drawing/2014/main" val="360420452"/>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术语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阐释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extLst>
                  <a:ext uri="{0D108BD9-81ED-4DB2-BD59-A6C34878D82A}">
                    <a16:rowId xmlns:a16="http://schemas.microsoft.com/office/drawing/2014/main" val="4028905112"/>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绚丽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飘逸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语言丰富而有文采。其特点是色彩缤纷、景象绮丽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有着变幻莫测的想象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多使用虚实相生的手法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语言洒脱灵动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山水诗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日照香炉生紫烟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遥看瀑布挂前川。飞流直下三千尺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疑是银河落九天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李白《望庐山瀑布》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4133435276"/>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沉郁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顿挫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语言深沉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笔力遒劲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情感凝重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杜甫</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三吏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三别</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及《兵车行》《茅屋为秋风所破歌》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95320310"/>
                  </a:ext>
                </a:extLst>
              </a:tr>
            </a:tbl>
          </a:graphicData>
        </a:graphic>
      </p:graphicFrame>
    </p:spTree>
    <p:extLst>
      <p:ext uri="{BB962C8B-B14F-4D97-AF65-F5344CB8AC3E}">
        <p14:creationId xmlns:p14="http://schemas.microsoft.com/office/powerpoint/2010/main" val="3339414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780630069"/>
              </p:ext>
            </p:extLst>
          </p:nvPr>
        </p:nvGraphicFramePr>
        <p:xfrm>
          <a:off x="334567" y="980728"/>
          <a:ext cx="11521280" cy="4389120"/>
        </p:xfrm>
        <a:graphic>
          <a:graphicData uri="http://schemas.openxmlformats.org/drawingml/2006/table">
            <a:tbl>
              <a:tblPr firstRow="1" firstCol="1" bandRow="1"/>
              <a:tblGrid>
                <a:gridCol w="735057">
                  <a:extLst>
                    <a:ext uri="{9D8B030D-6E8A-4147-A177-3AD203B41FA5}">
                      <a16:colId xmlns:a16="http://schemas.microsoft.com/office/drawing/2014/main" val="2396804610"/>
                    </a:ext>
                  </a:extLst>
                </a:gridCol>
                <a:gridCol w="5885070">
                  <a:extLst>
                    <a:ext uri="{9D8B030D-6E8A-4147-A177-3AD203B41FA5}">
                      <a16:colId xmlns:a16="http://schemas.microsoft.com/office/drawing/2014/main" val="1833680132"/>
                    </a:ext>
                  </a:extLst>
                </a:gridCol>
                <a:gridCol w="4901153">
                  <a:extLst>
                    <a:ext uri="{9D8B030D-6E8A-4147-A177-3AD203B41FA5}">
                      <a16:colId xmlns:a16="http://schemas.microsoft.com/office/drawing/2014/main" val="2729411392"/>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术语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阐释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extLst>
                  <a:ext uri="{0D108BD9-81ED-4DB2-BD59-A6C34878D82A}">
                    <a16:rowId xmlns:a16="http://schemas.microsoft.com/office/drawing/2014/main" val="1155792010"/>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悲壮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慷慨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其特点是含思悲壮、出语高昂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充满了对时代的感慨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或因雄才不得志于时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或感时伤世、忧国忧民、心中郁结、愤慨不平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咏史怀古诗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前不见古人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后不见来者。念天地之悠悠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独怆然而涕下</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陈子昂《登幽州台歌》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624014833"/>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通俗</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易懂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多描绘生活画面及劳动人民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语言平白如话、明白晓畅。诗中蕴含生活气息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不加任何雕饰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信手拈来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遂成妙章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白居易的叙事诗《长恨歌》《琵琶行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并序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14514876"/>
                  </a:ext>
                </a:extLst>
              </a:tr>
            </a:tbl>
          </a:graphicData>
        </a:graphic>
      </p:graphicFrame>
      <p:grpSp>
        <p:nvGrpSpPr>
          <p:cNvPr id="3" name="组合 2"/>
          <p:cNvGrpSpPr/>
          <p:nvPr/>
        </p:nvGrpSpPr>
        <p:grpSpPr>
          <a:xfrm>
            <a:off x="407308" y="5445040"/>
            <a:ext cx="11439394" cy="576248"/>
            <a:chOff x="407308" y="4869160"/>
            <a:chExt cx="11439394" cy="576248"/>
          </a:xfrm>
        </p:grpSpPr>
        <p:sp>
          <p:nvSpPr>
            <p:cNvPr id="4" name="内容占位符 1"/>
            <p:cNvSpPr txBox="1">
              <a:spLocks/>
            </p:cNvSpPr>
            <p:nvPr/>
          </p:nvSpPr>
          <p:spPr bwMode="auto">
            <a:xfrm>
              <a:off x="3117294" y="4869160"/>
              <a:ext cx="872940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古代诗歌阅读拓展提优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21XBS5.EPS" descr="id:2147488654;FounderCES"/>
            <p:cNvPicPr/>
            <p:nvPr/>
          </p:nvPicPr>
          <p:blipFill>
            <a:blip r:embed="rId2"/>
            <a:stretch>
              <a:fillRect/>
            </a:stretch>
          </p:blipFill>
          <p:spPr>
            <a:xfrm>
              <a:off x="407308" y="5011907"/>
              <a:ext cx="2015490" cy="370840"/>
            </a:xfrm>
            <a:prstGeom prst="rect">
              <a:avLst/>
            </a:prstGeom>
          </p:spPr>
        </p:pic>
        <p:pic>
          <p:nvPicPr>
            <p:cNvPr id="6" name="手指.EPS" descr="id:2147488661;FounderCES"/>
            <p:cNvPicPr/>
            <p:nvPr/>
          </p:nvPicPr>
          <p:blipFill>
            <a:blip r:embed="rId3"/>
            <a:stretch>
              <a:fillRect/>
            </a:stretch>
          </p:blipFill>
          <p:spPr>
            <a:xfrm>
              <a:off x="2469222" y="5074862"/>
              <a:ext cx="601648" cy="261744"/>
            </a:xfrm>
            <a:prstGeom prst="rect">
              <a:avLst/>
            </a:prstGeom>
          </p:spPr>
        </p:pic>
      </p:grpSp>
    </p:spTree>
    <p:extLst>
      <p:ext uri="{BB962C8B-B14F-4D97-AF65-F5344CB8AC3E}">
        <p14:creationId xmlns:p14="http://schemas.microsoft.com/office/powerpoint/2010/main" val="357591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lgn="ctr" hangingPunct="0">
              <a:spcAft>
                <a:spcPts val="0"/>
              </a:spcAft>
            </a:pPr>
            <a:r>
              <a:rPr lang="zh-CN" altLang="zh-CN" b="1" smtClean="0">
                <a:solidFill>
                  <a:srgbClr val="F58A00"/>
                </a:solidFill>
                <a:latin typeface="Times New Roman" panose="02020603050405020304" pitchFamily="18" charset="0"/>
                <a:ea typeface="宋体" panose="02010600030101010101" pitchFamily="2" charset="-122"/>
                <a:cs typeface="Times New Roman" panose="02020603050405020304" pitchFamily="18" charset="0"/>
              </a:rPr>
              <a:t>《蜀相》</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此诗作于唐肃宗上元元年（</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），杜甫避乱成都的次年春天。从个人的处境来看，这时的杜甫在政治上很不得志。其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致君尧舜上，再使风俗淳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想彻底落空，生活上的艰难困苦更不必说。从当时的社会现实来看，安史之乱仍未平息，史思明再次攻陷了东都洛阳，自立为大燕皇帝，唐王朝仍处于风雨飘摇之中。人民大量死亡，生产遭到破坏，尤其严重的是唐肃宗昏庸，信任宦官，猜忌功臣。在这种情况下，杜甫的心情自然是很苦闷的。所以当杜甫来到武侯祠时，缅怀诸葛亮的为人，特别是想到诸葛亮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鞠躬尽瘁，死而后已</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的精神，以及刘备和诸葛亮君臣二人之间那种鱼水相得的关系，他不禁百感交集，心潮翻滚，以至泪流满襟，因而写下了这首诗。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29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4557"/>
            <a:ext cx="11485848" cy="4361900"/>
          </a:xfrm>
        </p:spPr>
        <p:txBody>
          <a:bodyPr/>
          <a:lstStyle/>
          <a:p>
            <a:pPr hangingPunct="0">
              <a:lnSpc>
                <a:spcPct val="130000"/>
              </a:lnSpc>
              <a:spcAft>
                <a:spcPts val="0"/>
              </a:spcAft>
              <a:tabLst>
                <a:tab pos="5644800" algn="l"/>
                <a:tab pos="11160000" algn="r"/>
              </a:tabLst>
            </a:pPr>
            <a:r>
              <a:rPr lang="en-US" altLang="zh-CN" b="1">
                <a:solidFill>
                  <a:srgbClr val="E26355"/>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26355"/>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古诗文名句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44800" algn="l"/>
                <a:tab pos="11160000" algn="r"/>
              </a:tabLs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李 白 名 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4800" algn="l"/>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）花间一壶酒，独酌无相亲。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《月下独酌》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4800" algn="l"/>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）且乐生前一杯酒，何须身后千载名？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《行路难》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4800" algn="l"/>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）事了拂衣去，深藏身与名。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《侠客行》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4800" algn="l"/>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）国耻未雪，何由成名？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《独漉篇》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4800" algn="l"/>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）此夜曲中闻折柳，何人不起故园情。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《春夜洛城闻笛》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4800" algn="l"/>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）桃花潭水深千尺，不及汪伦送我情。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《赠汪伦》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4800" algn="l"/>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）兴酣落笔摇五岳，诗成笑傲凌沧洲。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《江上吟》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407308" y="1349821"/>
            <a:ext cx="2015490" cy="370840"/>
          </a:xfrm>
          <a:prstGeom prst="rect">
            <a:avLst/>
          </a:prstGeom>
        </p:spPr>
      </p:pic>
    </p:spTree>
    <p:extLst>
      <p:ext uri="{BB962C8B-B14F-4D97-AF65-F5344CB8AC3E}">
        <p14:creationId xmlns:p14="http://schemas.microsoft.com/office/powerpoint/2010/main" val="2673562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lgn="ctr" hangingPunct="0">
              <a:spcAft>
                <a:spcPts val="0"/>
              </a:spcAft>
              <a:tabLst>
                <a:tab pos="533400" algn="l"/>
                <a:tab pos="11158538" algn="r"/>
              </a:tabLs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杜 甫 名 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3400"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）为人性僻耽佳句，语不惊人死不休。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《江上值水如海势聊短述》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3400"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）文章千古事，得失寸心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《偶题》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3400"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）满月飞明镜，归心折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《八月十五夜月》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3400"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）新松恨不高千尺，恶竹应须斩万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3400" algn="l"/>
                <a:tab pos="11158538" algn="r"/>
              </a:tabLst>
            </a:pP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《将赴成都草堂途中有作先寄严郑公五首》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3400"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）冠盖满京华，斯人独憔悴。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《梦李白》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3400"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）此曲只应天上有，人间能得几回闻？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《赠花卿》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3400"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）尔曹身与名俱灭，不废江河万古流。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《戏为六绝句》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3400"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）丹青不知老将至，富贵于我如浮云。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《丹青引赠曹将军霸》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21711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E26355"/>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E26355"/>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杜 甫 喝 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大历元年（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）或二年（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），杜甫客居夔州（</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今重庆奉节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）。一次筵宴上，老杜喝醉了酒，从马上摔了下来，他的朋友纷纷带酒来看望他。这样的大型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场面，老杜把它记了下来，写成一首很有趣的诗即《醉为马坠，诸公携酒相看》。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83174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507831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蜀道的壮与险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李白笔下的蜀道，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连峰去天不盈尺，枯松倒挂倚绝壁。飞湍瀑流争喧豗，砯崖转石万壑雷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展现出一种惊心动魄的壮美。那高耸入云的山峰、湍急的水流，仿佛是大自然的威严展示。在这宏伟壮丽的自然景观面前，人类显得如此渺小。古有徐霞客遍历山川，虽胸怀壮志，但在自然的艰险面前也历经磨难。与现代的登山者挑战高峰相似，他们在感受自然壮美之时，也深知人力的局限。蜀道之难，不仅是路途艰险，更是自然对人类的一种震撼，让我们明白自然之力可畏，人类应怀着敬畏之心对待自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自然之美</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敬畏自然</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06574" y="791977"/>
            <a:ext cx="2015490" cy="388620"/>
          </a:xfrm>
          <a:prstGeom prst="rect">
            <a:avLst/>
          </a:prstGeom>
        </p:spPr>
      </p:pic>
      <p:grpSp>
        <p:nvGrpSpPr>
          <p:cNvPr id="4" name="组合 3"/>
          <p:cNvGrpSpPr/>
          <p:nvPr/>
        </p:nvGrpSpPr>
        <p:grpSpPr>
          <a:xfrm>
            <a:off x="406574" y="1340768"/>
            <a:ext cx="1211580" cy="461665"/>
            <a:chOff x="1454436" y="1286866"/>
            <a:chExt cx="1211580" cy="461665"/>
          </a:xfrm>
        </p:grpSpPr>
        <p:pic>
          <p:nvPicPr>
            <p:cNvPr id="5" name="BS25.eps" descr="id:2147489774;FounderCES"/>
            <p:cNvPicPr/>
            <p:nvPr/>
          </p:nvPicPr>
          <p:blipFill>
            <a:blip r:embed="rId3"/>
            <a:stretch>
              <a:fillRect/>
            </a:stretch>
          </p:blipFill>
          <p:spPr>
            <a:xfrm>
              <a:off x="1454436" y="1317297"/>
              <a:ext cx="1211580" cy="395605"/>
            </a:xfrm>
            <a:prstGeom prst="rect">
              <a:avLst/>
            </a:prstGeom>
          </p:spPr>
        </p:pic>
        <p:sp>
          <p:nvSpPr>
            <p:cNvPr id="6" name="矩形 5"/>
            <p:cNvSpPr/>
            <p:nvPr/>
          </p:nvSpPr>
          <p:spPr>
            <a:xfrm>
              <a:off x="1477274" y="1286866"/>
              <a:ext cx="1112805" cy="461665"/>
            </a:xfrm>
            <a:prstGeom prst="rect">
              <a:avLst/>
            </a:prstGeom>
          </p:spPr>
          <p:txBody>
            <a:bodyPr wrap="none">
              <a:spAutoFit/>
            </a:bodyPr>
            <a:lstStyle/>
            <a:p>
              <a:r>
                <a:rPr lang="zh-CN" altLang="zh-CN" sz="2400">
                  <a:solidFill>
                    <a:schemeClr val="bg1"/>
                  </a:solidFill>
                  <a:ea typeface="黑体" panose="02010609060101010101" pitchFamily="49" charset="-122"/>
                  <a:cs typeface="Times New Roman" panose="02020603050405020304" pitchFamily="18" charset="0"/>
                </a:rPr>
                <a:t>素材一</a:t>
              </a:r>
              <a:endParaRPr lang="zh-CN" altLang="en-US">
                <a:solidFill>
                  <a:schemeClr val="bg1"/>
                </a:solidFill>
              </a:endParaRPr>
            </a:p>
          </p:txBody>
        </p:sp>
      </p:grpSp>
    </p:spTree>
    <p:extLst>
      <p:ext uri="{BB962C8B-B14F-4D97-AF65-F5344CB8AC3E}">
        <p14:creationId xmlns:p14="http://schemas.microsoft.com/office/powerpoint/2010/main" val="39782580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554"/>
            <a:ext cx="11485848" cy="4842031"/>
          </a:xfrm>
        </p:spPr>
        <p:txBody>
          <a:bodyPr/>
          <a:lstStyle/>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古往今来，无数仁人志士在追寻理想的道路上艰难前行，杜甫与诸葛亮便是其中的代表。杜甫在《蜀相》里，通过对诸葛亮的缅怀，表达了自己对理想的执着追求。诸葛亮得遇明主刘备，为了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兴复汉室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三顾频烦天下计，两朝开济老臣心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，将一生都奉献给了蜀汉事业。而杜甫身处乱世，虽未得重用，却始终心系国家与百姓，渴望能有一番作为。他在诗中感慨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出师未捷身先死，长使英雄泪满襟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是对诸葛亮的痛惜，也是对自己壮志难酬的无奈叹息。他们的故事告诉我们，无论时代如何变迁，理想的光辉永远不会暗淡。在追寻理想的过程中，或许会遭遇挫折与失败，但只要我们坚守初心，就像杜甫与诸葛亮一样，即使最终未能实现理想，也能在历史的长河中留下属于自己的印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责任</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担当</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理想</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忧国忧民</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3" name="组合 2"/>
          <p:cNvGrpSpPr/>
          <p:nvPr/>
        </p:nvGrpSpPr>
        <p:grpSpPr>
          <a:xfrm>
            <a:off x="406574" y="836712"/>
            <a:ext cx="1211580" cy="461665"/>
            <a:chOff x="1454436" y="1286866"/>
            <a:chExt cx="1211580" cy="461665"/>
          </a:xfrm>
        </p:grpSpPr>
        <p:pic>
          <p:nvPicPr>
            <p:cNvPr id="4" name="BS25.eps" descr="id:2147489774;FounderCES"/>
            <p:cNvPicPr/>
            <p:nvPr/>
          </p:nvPicPr>
          <p:blipFill>
            <a:blip r:embed="rId2"/>
            <a:stretch>
              <a:fillRect/>
            </a:stretch>
          </p:blipFill>
          <p:spPr>
            <a:xfrm>
              <a:off x="1454436" y="1317297"/>
              <a:ext cx="1211580" cy="395605"/>
            </a:xfrm>
            <a:prstGeom prst="rect">
              <a:avLst/>
            </a:prstGeom>
          </p:spPr>
        </p:pic>
        <p:sp>
          <p:nvSpPr>
            <p:cNvPr id="5" name="矩形 4"/>
            <p:cNvSpPr/>
            <p:nvPr/>
          </p:nvSpPr>
          <p:spPr>
            <a:xfrm>
              <a:off x="1477274" y="128686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3931632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70318"/>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古体诗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古体诗又称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，是和近体诗相对的诗体。每篇句数可多可少，每句字数不拘，有四言、五言、七言、杂言各体，用字没有一定的平仄要求，押韵也比较自由。从对仗来说，可以全句用，可以半句用，也可全不用。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古体诗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这一名称，最早出现于唐代。唐人以此称呼唐以前具有较少格律限制的诗。后人沿袭唐人的说法，把唐以前的乐府民歌、文人诗以及唐以后文人仿照他们的体式而写的诗歌，统称为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古体诗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78583" y="836712"/>
            <a:ext cx="1460162" cy="461665"/>
            <a:chOff x="345811" y="1394670"/>
            <a:chExt cx="1460162" cy="461665"/>
          </a:xfrm>
        </p:grpSpPr>
        <p:pic>
          <p:nvPicPr>
            <p:cNvPr id="4" name="BS23A.EPS" descr="id:2147488611;FounderCES"/>
            <p:cNvPicPr/>
            <p:nvPr/>
          </p:nvPicPr>
          <p:blipFill>
            <a:blip r:embed="rId2"/>
            <a:stretch>
              <a:fillRect/>
            </a:stretch>
          </p:blipFill>
          <p:spPr>
            <a:xfrm>
              <a:off x="345811" y="1412776"/>
              <a:ext cx="1460162" cy="432048"/>
            </a:xfrm>
            <a:prstGeom prst="rect">
              <a:avLst/>
            </a:prstGeom>
          </p:spPr>
        </p:pic>
        <p:sp>
          <p:nvSpPr>
            <p:cNvPr id="5" name="矩形 4"/>
            <p:cNvSpPr/>
            <p:nvPr/>
          </p:nvSpPr>
          <p:spPr>
            <a:xfrm>
              <a:off x="354863" y="1394670"/>
              <a:ext cx="1422184" cy="461665"/>
            </a:xfrm>
            <a:prstGeom prst="rect">
              <a:avLst/>
            </a:prstGeom>
          </p:spPr>
          <p:txBody>
            <a:bodyPr wrap="none">
              <a:spAutoFit/>
            </a:bodyPr>
            <a:lstStyle/>
            <a:p>
              <a:r>
                <a:rPr lang="zh-CN" altLang="en-US" sz="2400" dirty="0">
                  <a:solidFill>
                    <a:srgbClr val="000000"/>
                  </a:solidFill>
                  <a:ea typeface="黑体" panose="02010609060101010101" pitchFamily="49" charset="-122"/>
                  <a:cs typeface="Times New Roman" panose="02020603050405020304" pitchFamily="18" charset="0"/>
                </a:rPr>
                <a:t>文化常识</a:t>
              </a:r>
              <a:endParaRPr lang="zh-CN" altLang="en-US" dirty="0"/>
            </a:p>
          </p:txBody>
        </p:sp>
      </p:grpSp>
    </p:spTree>
    <p:extLst>
      <p:ext uri="{BB962C8B-B14F-4D97-AF65-F5344CB8AC3E}">
        <p14:creationId xmlns:p14="http://schemas.microsoft.com/office/powerpoint/2010/main" val="39485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近体诗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体诗又名今体诗，为唐代新兴的诗体，因与古体诗有别而得名。近体诗分为绝句、律诗两种，四句为绝句，八句为律诗。律诗发源于南朝齐永明时沈约等讲究声律、对偶的新体诗，至初唐沈佺期、宋之问等进一步发展定型，成熟于盛唐时期。律诗格律严密，要求诗句字数整齐划一。由八句组成，每首有四联。每句五个字的是五言律诗，简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；每句七个字的是七言律诗，简称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七律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。律诗的第一、二句称为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，第三、四句称为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颔联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，第五、六句称为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颈联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，第七、八句称为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尾联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。颔联和颈联必须对仗；第二、四、六、八句的最后一个字必须同韵。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87949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916832"/>
                <a:ext cx="11485848" cy="2948628"/>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《蜀道难》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噫吁嚱</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，危乎高哉！蜀道之难，难于上青天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❶</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蚕丛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鱼凫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，开国何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茫然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！尔来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四万八千岁，不</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秦</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916832"/>
                <a:ext cx="11485848" cy="2948628"/>
              </a:xfrm>
              <a:blipFill>
                <a:blip r:embed="rId2"/>
                <a:stretch>
                  <a:fillRect l="-796" r="-849" b="-413"/>
                </a:stretch>
              </a:blipFill>
            </p:spPr>
            <p:txBody>
              <a:bodyPr/>
              <a:lstStyle/>
              <a:p>
                <a:r>
                  <a:rPr lang="zh-CN" altLang="en-US">
                    <a:noFill/>
                  </a:rPr>
                  <a:t> </a:t>
                </a:r>
              </a:p>
            </p:txBody>
          </p:sp>
        </mc:Fallback>
      </mc:AlternateContent>
      <p:pic>
        <p:nvPicPr>
          <p:cNvPr id="3" name="24译注赏析.EPS" descr="id:2147489395;FounderCES"/>
          <p:cNvPicPr/>
          <p:nvPr/>
        </p:nvPicPr>
        <p:blipFill>
          <a:blip r:embed="rId3"/>
          <a:stretch>
            <a:fillRect/>
          </a:stretch>
        </p:blipFill>
        <p:spPr>
          <a:xfrm>
            <a:off x="407308" y="872772"/>
            <a:ext cx="2015490" cy="370840"/>
          </a:xfrm>
          <a:prstGeom prst="rect">
            <a:avLst/>
          </a:prstGeom>
        </p:spPr>
      </p:pic>
      <p:pic>
        <p:nvPicPr>
          <p:cNvPr id="4" name="译文.EPS" descr="id:2147489416;FounderCES"/>
          <p:cNvPicPr/>
          <p:nvPr/>
        </p:nvPicPr>
        <p:blipFill>
          <a:blip r:embed="rId4"/>
          <a:stretch>
            <a:fillRect/>
          </a:stretch>
        </p:blipFill>
        <p:spPr>
          <a:xfrm>
            <a:off x="407308" y="1402218"/>
            <a:ext cx="1259840" cy="483235"/>
          </a:xfrm>
          <a:prstGeom prst="rect">
            <a:avLst/>
          </a:prstGeom>
        </p:spPr>
      </p:pic>
      <p:sp>
        <p:nvSpPr>
          <p:cNvPr id="5" name="内容占位符 1"/>
          <p:cNvSpPr txBox="1">
            <a:spLocks/>
          </p:cNvSpPr>
          <p:nvPr/>
        </p:nvSpPr>
        <p:spPr bwMode="auto">
          <a:xfrm>
            <a:off x="360854" y="354688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这些山峰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多么高峻伟岸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蜀道难行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比上青天还难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蚕丛和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鱼凫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开国的事情多么模糊难知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从那时以来历经了四万八千年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8794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81189"/>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塞</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通人 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。西当</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⑧</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太白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鸟道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，可以横绝</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峨眉巅。地崩山摧</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死，然后天梯石栈相钩连</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❷</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上有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六</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龙回</a:t>
                </a:r>
                <a:r>
                  <a:rPr lang="en-US" altLang="zh-CN" b="1" u="sng" baseline="3000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⑫</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日之高标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，下有冲波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逆折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回川。黄鹤之飞尚不得过，猿猱欲度愁攀援。青</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81189"/>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68760"/>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与秦地的关塞有人员往来。秦地西面有太白山阻隔了入蜀之路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山势高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道路狭窄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只有鸟才能飞过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能够横越峨眉山巅。地崩山塌中五位力</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士被压死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这之后才有了高险的山路和栈道连接秦蜀两地。上面有迫</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使太阳神的车驾回转的高峻的山峰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下面有激浪冲撞岩石倒流形成</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的回旋急流。黄鹄尚且飞不过去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猿猱想过去还要为攀缘发愁。青泥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73789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78892"/>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泥何盘盘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，百步九折萦岩峦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❸</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扪</a:t>
                </a:r>
                <a:r>
                  <a:rPr lang="en-US" altLang="zh-CN" b="1" u="sng" baseline="3000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⑰</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参历</a:t>
                </a:r>
                <a:r>
                  <a:rPr lang="en-US" altLang="zh-CN" b="1" u="sng" baseline="3000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⑱</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仰胁息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⑲</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，以手抚膺坐</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⑳</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长叹</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❹</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78892"/>
              </a:xfrm>
              <a:blipFill>
                <a:blip r:embed="rId2"/>
                <a:stretch>
                  <a:fillRect l="-796" r="-849" b="-204"/>
                </a:stretch>
              </a:blipFill>
            </p:spPr>
            <p:txBody>
              <a:bodyPr/>
              <a:lstStyle/>
              <a:p>
                <a:r>
                  <a:rPr lang="zh-CN" altLang="en-US">
                    <a:noFill/>
                  </a:rPr>
                  <a:t> </a:t>
                </a:r>
              </a:p>
            </p:txBody>
          </p:sp>
        </mc:Fallback>
      </mc:AlternateContent>
      <p:sp>
        <p:nvSpPr>
          <p:cNvPr id="3" name="内容占位符 3"/>
          <p:cNvSpPr txBox="1">
            <a:spLocks/>
          </p:cNvSpPr>
          <p:nvPr/>
        </p:nvSpPr>
        <p:spPr bwMode="auto">
          <a:xfrm>
            <a:off x="360854" y="128675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岭的山路多么盘旋曲折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行走百步就要盘绕着山峰转上九道弯。山高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由秦入蜀的人在山上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可以用手触摸到星宿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甚至可以从中穿</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仰着头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屏住呼吸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用手抚摸着胸口徒然长叹。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0343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3900235"/>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噫吁嚱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yīxūxī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三个字都是叹词。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蚕丛及鱼凫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蚕丛、鱼凫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传说中古蜀王名。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副词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茫然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模糊难知的样子。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尔来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从那时以来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指古蜀国开国以来。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秦塞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秦地的关塞。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通人烟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人员往来。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正对着。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鸟道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人兽皆不能至的险峻狭窄山路。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横绝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横越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飞越。</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毁坏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这里指崩塌。</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回转。</a:t>
            </a:r>
            <a:r>
              <a:rPr lang="en-US" altLang="zh-CN" b="1">
                <a:solidFill>
                  <a:srgbClr val="000000"/>
                </a:solidFill>
                <a:latin typeface="MS Mincho"/>
                <a:ea typeface="宋体" panose="02010600030101010101" pitchFamily="2" charset="-122"/>
                <a:cs typeface="Times New Roman" panose="02020603050405020304" pitchFamily="18" charset="0"/>
              </a:rPr>
              <a:t>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高耸的山峰。</a:t>
            </a:r>
            <a:r>
              <a:rPr lang="en-US" altLang="zh-CN" b="1">
                <a:solidFill>
                  <a:srgbClr val="000000"/>
                </a:solidFill>
                <a:latin typeface="MS Mincho"/>
                <a:ea typeface="宋体" panose="02010600030101010101" pitchFamily="2" charset="-122"/>
                <a:cs typeface="Times New Roman" panose="02020603050405020304" pitchFamily="18" charset="0"/>
              </a:rPr>
              <a:t>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冲波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激浪。</a:t>
            </a:r>
            <a:r>
              <a:rPr lang="en-US" altLang="zh-CN" b="1">
                <a:solidFill>
                  <a:srgbClr val="000000"/>
                </a:solidFill>
                <a:latin typeface="MS Mincho"/>
                <a:ea typeface="宋体" panose="02010600030101010101" pitchFamily="2" charset="-122"/>
                <a:cs typeface="Times New Roman" panose="02020603050405020304" pitchFamily="18" charset="0"/>
              </a:rPr>
              <a:t>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逆折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倒流。</a:t>
            </a:r>
            <a:r>
              <a:rPr lang="en-US" altLang="zh-CN" b="1">
                <a:solidFill>
                  <a:srgbClr val="000000"/>
                </a:solidFill>
                <a:latin typeface="MS Mincho"/>
                <a:ea typeface="宋体" panose="02010600030101010101" pitchFamily="2" charset="-122"/>
                <a:cs typeface="Times New Roman" panose="02020603050405020304" pitchFamily="18" charset="0"/>
              </a:rPr>
              <a:t>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盘盘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盘旋曲折的样子。</a:t>
            </a:r>
            <a:r>
              <a:rPr lang="en-US" altLang="zh-CN" b="1">
                <a:solidFill>
                  <a:srgbClr val="000000"/>
                </a:solidFill>
                <a:latin typeface="MS Mincho"/>
                <a:ea typeface="宋体" panose="02010600030101010101" pitchFamily="2" charset="-122"/>
                <a:cs typeface="Times New Roman" panose="02020603050405020304" pitchFamily="18" charset="0"/>
              </a:rPr>
              <a:t>⑰</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摸。</a:t>
            </a:r>
            <a:r>
              <a:rPr lang="en-US" altLang="zh-CN" b="1">
                <a:solidFill>
                  <a:srgbClr val="000000"/>
                </a:solidFill>
                <a:latin typeface="MS Mincho"/>
                <a:ea typeface="宋体" panose="02010600030101010101" pitchFamily="2" charset="-122"/>
                <a:cs typeface="Times New Roman" panose="02020603050405020304" pitchFamily="18" charset="0"/>
              </a:rPr>
              <a:t>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穿越。</a:t>
            </a:r>
            <a:r>
              <a:rPr lang="en-US" altLang="zh-CN" b="1">
                <a:solidFill>
                  <a:srgbClr val="000000"/>
                </a:solidFill>
                <a:latin typeface="MS Mincho"/>
                <a:ea typeface="宋体" panose="02010600030101010101" pitchFamily="2" charset="-122"/>
                <a:cs typeface="Times New Roman" panose="02020603050405020304" pitchFamily="18" charset="0"/>
              </a:rPr>
              <a:t>⑲</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胁息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屏住呼吸。胁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收敛。</a:t>
            </a:r>
            <a:r>
              <a:rPr lang="en-US" altLang="zh-CN" b="1">
                <a:solidFill>
                  <a:srgbClr val="000000"/>
                </a:solidFill>
                <a:latin typeface="MS Mincho"/>
                <a:ea typeface="宋体" panose="02010600030101010101" pitchFamily="2" charset="-122"/>
                <a:cs typeface="Times New Roman" panose="02020603050405020304" pitchFamily="18" charset="0"/>
              </a:rPr>
              <a:t>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徒然。一说坐下</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来</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472496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本段写蜀道的来历和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4817251"/>
            <a:ext cx="899795" cy="421640"/>
          </a:xfrm>
          <a:prstGeom prst="rect">
            <a:avLst/>
          </a:prstGeom>
        </p:spPr>
      </p:pic>
    </p:spTree>
    <p:extLst>
      <p:ext uri="{BB962C8B-B14F-4D97-AF65-F5344CB8AC3E}">
        <p14:creationId xmlns:p14="http://schemas.microsoft.com/office/powerpoint/2010/main" val="80347389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265</TotalTime>
  <Words>3671</Words>
  <Application>Microsoft Office PowerPoint</Application>
  <PresentationFormat>自定义</PresentationFormat>
  <Paragraphs>241</Paragraphs>
  <Slides>34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34</vt:i4>
      </vt:variant>
    </vt:vector>
  </HeadingPairs>
  <TitlesOfParts>
    <vt:vector size="47" baseType="lpstr">
      <vt:lpstr>MS Gothic</vt:lpstr>
      <vt:lpstr>MS Mincho</vt:lpstr>
      <vt:lpstr>方正清刻本悦宋简体</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406</cp:revision>
  <dcterms:created xsi:type="dcterms:W3CDTF">2020-11-06T05:24:00Z</dcterms:created>
  <dcterms:modified xsi:type="dcterms:W3CDTF">2025-09-21T02:15:50Z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